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1"/>
  </p:sldMasterIdLst>
  <p:notesMasterIdLst>
    <p:notesMasterId r:id="rId12"/>
  </p:notesMasterIdLst>
  <p:sldIdLst>
    <p:sldId id="278" r:id="rId2"/>
    <p:sldId id="289" r:id="rId3"/>
    <p:sldId id="290" r:id="rId4"/>
    <p:sldId id="291" r:id="rId5"/>
    <p:sldId id="292" r:id="rId6"/>
    <p:sldId id="293" r:id="rId7"/>
    <p:sldId id="294" r:id="rId8"/>
    <p:sldId id="295" r:id="rId9"/>
    <p:sldId id="296" r:id="rId10"/>
    <p:sldId id="25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8" autoAdjust="0"/>
    <p:restoredTop sz="93957" autoAdjust="0"/>
  </p:normalViewPr>
  <p:slideViewPr>
    <p:cSldViewPr snapToGrid="0">
      <p:cViewPr varScale="1">
        <p:scale>
          <a:sx n="72" d="100"/>
          <a:sy n="72" d="100"/>
        </p:scale>
        <p:origin x="660"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DEB35-4585-4CE4-9E48-A63F91925BEE}" type="datetimeFigureOut">
              <a:rPr lang="en-US" smtClean="0"/>
              <a:t>4/19/2020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B457E7-AF9E-49AB-A7E8-87B4C81AB92D}" type="slidenum">
              <a:rPr lang="en-US" smtClean="0"/>
              <a:t>‹#›</a:t>
            </a:fld>
            <a:endParaRPr lang="en-US"/>
          </a:p>
        </p:txBody>
      </p:sp>
    </p:spTree>
    <p:extLst>
      <p:ext uri="{BB962C8B-B14F-4D97-AF65-F5344CB8AC3E}">
        <p14:creationId xmlns:p14="http://schemas.microsoft.com/office/powerpoint/2010/main" val="3841077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E748362D-825D-4A82-A0AE-0E1171E04A9C}" type="datetimeFigureOut">
              <a:rPr lang="en-US" smtClean="0"/>
              <a:t>4/19/2020</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6C3F5496-BF53-4496-B864-E03A26CEBDCE}" type="slidenum">
              <a:rPr lang="en-US" smtClean="0"/>
              <a:t>‹#›</a:t>
            </a:fld>
            <a:endParaRPr lang="en-US"/>
          </a:p>
        </p:txBody>
      </p:sp>
    </p:spTree>
    <p:extLst>
      <p:ext uri="{BB962C8B-B14F-4D97-AF65-F5344CB8AC3E}">
        <p14:creationId xmlns:p14="http://schemas.microsoft.com/office/powerpoint/2010/main" val="1503162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48362D-825D-4A82-A0AE-0E1171E04A9C}"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3634555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748362D-825D-4A82-A0AE-0E1171E04A9C}"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1321986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748362D-825D-4A82-A0AE-0E1171E04A9C}"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2157320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48362D-825D-4A82-A0AE-0E1171E04A9C}"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925268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748362D-825D-4A82-A0AE-0E1171E04A9C}" type="datetimeFigureOut">
              <a:rPr lang="en-US" smtClean="0"/>
              <a:t>4/19/2020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279067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748362D-825D-4A82-A0AE-0E1171E04A9C}" type="datetimeFigureOut">
              <a:rPr lang="en-US" smtClean="0"/>
              <a:t>4/19/2020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508965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48362D-825D-4A82-A0AE-0E1171E04A9C}"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677836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48362D-825D-4A82-A0AE-0E1171E04A9C}"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355639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48362D-825D-4A82-A0AE-0E1171E04A9C}"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259138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48362D-825D-4A82-A0AE-0E1171E04A9C}"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4651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48362D-825D-4A82-A0AE-0E1171E04A9C}"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2045963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48362D-825D-4A82-A0AE-0E1171E04A9C}" type="datetimeFigureOut">
              <a:rPr lang="en-US" smtClean="0"/>
              <a:t>4/19/2020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2833214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48362D-825D-4A82-A0AE-0E1171E04A9C}" type="datetimeFigureOut">
              <a:rPr lang="en-US" smtClean="0"/>
              <a:t>4/19/2020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1582059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8362D-825D-4A82-A0AE-0E1171E04A9C}" type="datetimeFigureOut">
              <a:rPr lang="en-US" smtClean="0"/>
              <a:t>4/19/2020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2717376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48362D-825D-4A82-A0AE-0E1171E04A9C}"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1344895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48362D-825D-4A82-A0AE-0E1171E04A9C}"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1919360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E748362D-825D-4A82-A0AE-0E1171E04A9C}" type="datetimeFigureOut">
              <a:rPr lang="en-US" smtClean="0"/>
              <a:t>4/19/2020</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C3F5496-BF53-4496-B864-E03A26CEBDCE}" type="slidenum">
              <a:rPr lang="en-US" smtClean="0"/>
              <a:t>‹#›</a:t>
            </a:fld>
            <a:endParaRPr lang="en-US"/>
          </a:p>
        </p:txBody>
      </p:sp>
    </p:spTree>
    <p:extLst>
      <p:ext uri="{BB962C8B-B14F-4D97-AF65-F5344CB8AC3E}">
        <p14:creationId xmlns:p14="http://schemas.microsoft.com/office/powerpoint/2010/main" val="1370269625"/>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Physics 2 – April 20, 2020</a:t>
            </a:r>
          </a:p>
        </p:txBody>
      </p:sp>
      <p:sp>
        <p:nvSpPr>
          <p:cNvPr id="3" name="Content Placeholder 2"/>
          <p:cNvSpPr>
            <a:spLocks noGrp="1"/>
          </p:cNvSpPr>
          <p:nvPr>
            <p:ph sz="half" idx="1"/>
          </p:nvPr>
        </p:nvSpPr>
        <p:spPr/>
        <p:txBody>
          <a:bodyPr>
            <a:normAutofit/>
          </a:bodyPr>
          <a:lstStyle/>
          <a:p>
            <a:r>
              <a:rPr lang="en-US" sz="2000" b="1" dirty="0"/>
              <a:t>Objective:  </a:t>
            </a:r>
          </a:p>
          <a:p>
            <a:pPr lvl="1"/>
            <a:r>
              <a:rPr lang="en-US" sz="1800" b="1" dirty="0"/>
              <a:t>6.2 Gravity</a:t>
            </a:r>
          </a:p>
          <a:p>
            <a:r>
              <a:rPr lang="en-US" b="1" dirty="0"/>
              <a:t>Assignment: </a:t>
            </a:r>
          </a:p>
          <a:p>
            <a:pPr lvl="1"/>
            <a:r>
              <a:rPr lang="en-US" b="1" dirty="0"/>
              <a:t>P264 #15-25</a:t>
            </a:r>
          </a:p>
        </p:txBody>
      </p:sp>
      <p:sp>
        <p:nvSpPr>
          <p:cNvPr id="4" name="Content Placeholder 3"/>
          <p:cNvSpPr>
            <a:spLocks noGrp="1"/>
          </p:cNvSpPr>
          <p:nvPr>
            <p:ph sz="half" idx="2"/>
          </p:nvPr>
        </p:nvSpPr>
        <p:spPr/>
        <p:txBody>
          <a:bodyPr>
            <a:normAutofit/>
          </a:bodyPr>
          <a:lstStyle/>
          <a:p>
            <a:r>
              <a:rPr lang="en-US" sz="2200" b="1" dirty="0"/>
              <a:t>Agenda:</a:t>
            </a:r>
          </a:p>
          <a:p>
            <a:pPr lvl="1"/>
            <a:r>
              <a:rPr lang="en-US" sz="2000" b="1" dirty="0"/>
              <a:t>Gravitational force</a:t>
            </a:r>
          </a:p>
          <a:p>
            <a:pPr lvl="1"/>
            <a:r>
              <a:rPr lang="en-US" sz="2000" b="1" dirty="0"/>
              <a:t>Gravitational fields</a:t>
            </a:r>
          </a:p>
          <a:p>
            <a:pPr lvl="1"/>
            <a:r>
              <a:rPr lang="en-US" sz="2000" b="1" dirty="0"/>
              <a:t>Field diagram</a:t>
            </a:r>
          </a:p>
          <a:p>
            <a:pPr lvl="1"/>
            <a:r>
              <a:rPr lang="en-US" sz="2000" b="1" dirty="0"/>
              <a:t>Orbital motion</a:t>
            </a:r>
          </a:p>
          <a:p>
            <a:pPr lvl="1"/>
            <a:endParaRPr lang="en-US" sz="2000" b="1" dirty="0"/>
          </a:p>
          <a:p>
            <a:pPr lvl="1"/>
            <a:endParaRPr lang="en-US" sz="2000" b="1" dirty="0"/>
          </a:p>
          <a:p>
            <a:endParaRPr lang="en-US" dirty="0"/>
          </a:p>
        </p:txBody>
      </p:sp>
    </p:spTree>
    <p:extLst>
      <p:ext uri="{BB962C8B-B14F-4D97-AF65-F5344CB8AC3E}">
        <p14:creationId xmlns:p14="http://schemas.microsoft.com/office/powerpoint/2010/main" val="2333620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a:t>
            </a:r>
          </a:p>
        </p:txBody>
      </p:sp>
      <p:sp>
        <p:nvSpPr>
          <p:cNvPr id="3" name="Content Placeholder 2"/>
          <p:cNvSpPr>
            <a:spLocks noGrp="1"/>
          </p:cNvSpPr>
          <p:nvPr>
            <p:ph idx="1"/>
          </p:nvPr>
        </p:nvSpPr>
        <p:spPr>
          <a:xfrm>
            <a:off x="1302978" y="2566713"/>
            <a:ext cx="9541486" cy="3416300"/>
          </a:xfrm>
        </p:spPr>
        <p:txBody>
          <a:bodyPr>
            <a:normAutofit/>
          </a:bodyPr>
          <a:lstStyle/>
          <a:p>
            <a:r>
              <a:rPr lang="en-US" sz="2000" b="1" dirty="0"/>
              <a:t>What’s Due?  (Pending assignments to complete.)</a:t>
            </a:r>
          </a:p>
          <a:p>
            <a:pPr lvl="1"/>
            <a:r>
              <a:rPr lang="en-US" sz="2000" b="1" dirty="0">
                <a:solidFill>
                  <a:schemeClr val="bg2">
                    <a:lumMod val="25000"/>
                  </a:schemeClr>
                </a:solidFill>
              </a:rPr>
              <a:t>6.2 </a:t>
            </a:r>
            <a:r>
              <a:rPr lang="en-US" sz="2000" b="1" dirty="0"/>
              <a:t>p264 #15-25</a:t>
            </a:r>
          </a:p>
          <a:p>
            <a:r>
              <a:rPr lang="en-US" sz="2600" b="1" dirty="0"/>
              <a:t>What’s Next?  (How to prepare for the next day)</a:t>
            </a:r>
          </a:p>
          <a:p>
            <a:pPr lvl="1"/>
            <a:r>
              <a:rPr lang="en-US" sz="2000" b="1" dirty="0">
                <a:solidFill>
                  <a:schemeClr val="bg2">
                    <a:lumMod val="25000"/>
                  </a:schemeClr>
                </a:solidFill>
              </a:rPr>
              <a:t>Read 6.2 p259 - 263 about Gravity</a:t>
            </a:r>
            <a:endParaRPr lang="en-US" sz="2000" b="1" dirty="0"/>
          </a:p>
          <a:p>
            <a:pPr lvl="1"/>
            <a:endParaRPr lang="en-US" sz="2200" b="1" dirty="0"/>
          </a:p>
        </p:txBody>
      </p:sp>
    </p:spTree>
    <p:extLst>
      <p:ext uri="{BB962C8B-B14F-4D97-AF65-F5344CB8AC3E}">
        <p14:creationId xmlns:p14="http://schemas.microsoft.com/office/powerpoint/2010/main" val="2055706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Gravitational Force</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1154954" y="2603500"/>
                <a:ext cx="9693859" cy="3416300"/>
              </a:xfrm>
            </p:spPr>
            <p:txBody>
              <a:bodyPr>
                <a:normAutofit/>
              </a:bodyPr>
              <a:lstStyle/>
              <a:p>
                <a:r>
                  <a:rPr lang="en-US" sz="2000" b="1" dirty="0"/>
                  <a:t>Gravity is one of four fundamental forces in the universe (along with electromagnetic force, weak nuclear force and strong nuclear force)</a:t>
                </a:r>
              </a:p>
              <a:p>
                <a:r>
                  <a:rPr lang="en-US" sz="2000" b="1" dirty="0"/>
                  <a:t>We are already familiar with the acceleration due to gravity, </a:t>
                </a:r>
                <a:r>
                  <a:rPr lang="en-US" sz="2000" b="1" i="1" dirty="0"/>
                  <a:t>g</a:t>
                </a:r>
                <a:r>
                  <a:rPr lang="en-US" sz="2000" b="1" dirty="0"/>
                  <a:t> = 9.81 m/s</a:t>
                </a:r>
                <a:r>
                  <a:rPr lang="en-US" sz="2000" b="1" baseline="30000" dirty="0"/>
                  <a:t>2</a:t>
                </a:r>
                <a:r>
                  <a:rPr lang="en-US" sz="2000" b="1" dirty="0"/>
                  <a:t> and the force of gravity on earth with </a:t>
                </a:r>
                <a:r>
                  <a:rPr lang="en-US" sz="2000" b="1" i="1" dirty="0"/>
                  <a:t>g</a:t>
                </a:r>
                <a:r>
                  <a:rPr lang="en-US" sz="2000" b="1" dirty="0"/>
                  <a:t> is F = mg.</a:t>
                </a:r>
              </a:p>
              <a:p>
                <a:r>
                  <a:rPr lang="en-US" sz="2000" b="1" dirty="0"/>
                  <a:t>Present between any two masses. Always there. Usually too weak to observe. Requires planet sized masses or greater to be measurable.</a:t>
                </a:r>
              </a:p>
              <a:p>
                <a:r>
                  <a:rPr lang="en-US" sz="2000" b="1" dirty="0"/>
                  <a:t>Generally, </a:t>
                </a:r>
                <a14:m>
                  <m:oMath xmlns:m="http://schemas.openxmlformats.org/officeDocument/2006/math">
                    <m:r>
                      <a:rPr lang="en-US" sz="2000" b="1" i="1" smtClean="0">
                        <a:latin typeface="Cambria Math" panose="02040503050406030204" pitchFamily="18" charset="0"/>
                      </a:rPr>
                      <m:t>𝑭</m:t>
                    </m:r>
                    <m:r>
                      <a:rPr lang="en-US" sz="2000" b="1" i="1" smtClean="0">
                        <a:latin typeface="Cambria Math" panose="02040503050406030204" pitchFamily="18" charset="0"/>
                      </a:rPr>
                      <m:t>=</m:t>
                    </m:r>
                    <m:r>
                      <a:rPr lang="en-US" sz="2000" b="1" i="1" smtClean="0">
                        <a:latin typeface="Cambria Math" panose="02040503050406030204" pitchFamily="18" charset="0"/>
                      </a:rPr>
                      <m:t>𝑮</m:t>
                    </m:r>
                    <m:f>
                      <m:fPr>
                        <m:ctrlPr>
                          <a:rPr lang="en-US" sz="2000" b="1" i="1" smtClean="0">
                            <a:latin typeface="Cambria Math" panose="02040503050406030204" pitchFamily="18" charset="0"/>
                          </a:rPr>
                        </m:ctrlPr>
                      </m:fPr>
                      <m:num>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𝒎</m:t>
                            </m:r>
                          </m:e>
                          <m:sub>
                            <m:r>
                              <a:rPr lang="en-US" sz="2000" b="1" i="1" smtClean="0">
                                <a:latin typeface="Cambria Math" panose="02040503050406030204" pitchFamily="18" charset="0"/>
                              </a:rPr>
                              <m:t>𝟏</m:t>
                            </m:r>
                          </m:sub>
                        </m:sSub>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𝒎</m:t>
                            </m:r>
                          </m:e>
                          <m:sub>
                            <m:r>
                              <a:rPr lang="en-US" sz="2000" b="1" i="1" smtClean="0">
                                <a:latin typeface="Cambria Math" panose="02040503050406030204" pitchFamily="18" charset="0"/>
                              </a:rPr>
                              <m:t>𝟐</m:t>
                            </m:r>
                          </m:sub>
                        </m:sSub>
                      </m:num>
                      <m:den>
                        <m:sSup>
                          <m:sSupPr>
                            <m:ctrlPr>
                              <a:rPr lang="en-US" sz="2000" b="1" i="1" smtClean="0">
                                <a:latin typeface="Cambria Math" panose="02040503050406030204" pitchFamily="18" charset="0"/>
                              </a:rPr>
                            </m:ctrlPr>
                          </m:sSupPr>
                          <m:e>
                            <m:r>
                              <a:rPr lang="en-US" sz="2000" b="1" i="1" smtClean="0">
                                <a:latin typeface="Cambria Math" panose="02040503050406030204" pitchFamily="18" charset="0"/>
                              </a:rPr>
                              <m:t>𝒓</m:t>
                            </m:r>
                          </m:e>
                          <m:sup>
                            <m:r>
                              <a:rPr lang="en-US" sz="2000" b="1" i="1" smtClean="0">
                                <a:latin typeface="Cambria Math" panose="02040503050406030204" pitchFamily="18" charset="0"/>
                              </a:rPr>
                              <m:t>𝟐</m:t>
                            </m:r>
                          </m:sup>
                        </m:sSup>
                      </m:den>
                    </m:f>
                  </m:oMath>
                </a14:m>
                <a:r>
                  <a:rPr lang="en-US" sz="2000" b="1" dirty="0"/>
                  <a:t>	where m</a:t>
                </a:r>
                <a:r>
                  <a:rPr lang="en-US" sz="2000" b="1" baseline="-25000" dirty="0"/>
                  <a:t>1 </a:t>
                </a:r>
                <a:r>
                  <a:rPr lang="en-US" sz="2000" b="1" dirty="0"/>
                  <a:t> and m</a:t>
                </a:r>
                <a:r>
                  <a:rPr lang="en-US" sz="2000" b="1" baseline="-25000" dirty="0"/>
                  <a:t>2</a:t>
                </a:r>
                <a:r>
                  <a:rPr lang="en-US" sz="2000" b="1" dirty="0"/>
                  <a:t> are the two masses involved, r is the distance between the center of mass for the two objects and G is the gravitational constant  G = 6.67 x 10</a:t>
                </a:r>
                <a:r>
                  <a:rPr lang="en-US" sz="2000" b="1" baseline="30000" dirty="0"/>
                  <a:t>-11</a:t>
                </a:r>
                <a:r>
                  <a:rPr lang="en-US" sz="2000" b="1" dirty="0"/>
                  <a:t> N m</a:t>
                </a:r>
                <a:r>
                  <a:rPr lang="en-US" sz="2000" b="1" baseline="30000" dirty="0"/>
                  <a:t>2</a:t>
                </a:r>
                <a:r>
                  <a:rPr lang="en-US" sz="2000" b="1" dirty="0"/>
                  <a:t>/kg</a:t>
                </a:r>
                <a:r>
                  <a:rPr lang="en-US" sz="2000" b="1" baseline="30000" dirty="0"/>
                  <a:t>2</a:t>
                </a:r>
                <a:r>
                  <a:rPr lang="en-US" sz="2000" b="1" dirty="0"/>
                  <a:t>.</a:t>
                </a:r>
              </a:p>
              <a:p>
                <a:endParaRPr lang="en-US" sz="2000" b="1"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1154954" y="2603500"/>
                <a:ext cx="9693859" cy="3416300"/>
              </a:xfrm>
              <a:blipFill>
                <a:blip r:embed="rId2"/>
                <a:stretch>
                  <a:fillRect l="-251" t="-891" r="-189" b="-178"/>
                </a:stretch>
              </a:blipFill>
            </p:spPr>
            <p:txBody>
              <a:bodyPr/>
              <a:lstStyle/>
              <a:p>
                <a:r>
                  <a:rPr lang="en-US">
                    <a:noFill/>
                  </a:rPr>
                  <a:t> </a:t>
                </a:r>
              </a:p>
            </p:txBody>
          </p:sp>
        </mc:Fallback>
      </mc:AlternateContent>
    </p:spTree>
    <p:extLst>
      <p:ext uri="{BB962C8B-B14F-4D97-AF65-F5344CB8AC3E}">
        <p14:creationId xmlns:p14="http://schemas.microsoft.com/office/powerpoint/2010/main" val="298869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a:t>
            </a:r>
          </a:p>
        </p:txBody>
      </p:sp>
      <p:sp>
        <p:nvSpPr>
          <p:cNvPr id="3" name="Content Placeholder 2"/>
          <p:cNvSpPr>
            <a:spLocks noGrp="1"/>
          </p:cNvSpPr>
          <p:nvPr>
            <p:ph idx="1"/>
          </p:nvPr>
        </p:nvSpPr>
        <p:spPr>
          <a:xfrm>
            <a:off x="1154955" y="2603500"/>
            <a:ext cx="3603025" cy="3416300"/>
          </a:xfrm>
        </p:spPr>
        <p:txBody>
          <a:bodyPr>
            <a:normAutofit/>
          </a:bodyPr>
          <a:lstStyle/>
          <a:p>
            <a:r>
              <a:rPr lang="en-US" sz="2000" b="1" dirty="0"/>
              <a:t>Find the force of gravity between the earth and the sun.</a:t>
            </a:r>
          </a:p>
          <a:p>
            <a:endParaRPr lang="en-US" sz="2000" b="1" dirty="0"/>
          </a:p>
          <a:p>
            <a:r>
              <a:rPr lang="en-US" sz="2000" b="1" dirty="0"/>
              <a:t>Find the gravitational force between two 70 kg people, 1.0 m apart.</a:t>
            </a:r>
          </a:p>
        </p:txBody>
      </p:sp>
      <p:pic>
        <p:nvPicPr>
          <p:cNvPr id="4" name="Picture 3"/>
          <p:cNvPicPr>
            <a:picLocks noChangeAspect="1"/>
          </p:cNvPicPr>
          <p:nvPr/>
        </p:nvPicPr>
        <p:blipFill rotWithShape="1">
          <a:blip r:embed="rId2"/>
          <a:srcRect l="4339" t="16261" r="48610" b="7257"/>
          <a:stretch/>
        </p:blipFill>
        <p:spPr>
          <a:xfrm>
            <a:off x="5083444" y="414648"/>
            <a:ext cx="6617777" cy="6048146"/>
          </a:xfrm>
          <a:prstGeom prst="rect">
            <a:avLst/>
          </a:prstGeom>
        </p:spPr>
      </p:pic>
    </p:spTree>
    <p:extLst>
      <p:ext uri="{BB962C8B-B14F-4D97-AF65-F5344CB8AC3E}">
        <p14:creationId xmlns:p14="http://schemas.microsoft.com/office/powerpoint/2010/main" val="1576043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Acceleration due to gravity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000" b="1" dirty="0"/>
                  <a:t>Generally, the acceleration due to gravity is the acceleration on one mass due to the presence of the other.</a:t>
                </a:r>
              </a:p>
              <a:p>
                <a14:m>
                  <m:oMath xmlns:m="http://schemas.openxmlformats.org/officeDocument/2006/math">
                    <m:r>
                      <a:rPr lang="en-US" sz="2000" b="1" i="1" dirty="0" smtClean="0">
                        <a:latin typeface="Cambria Math" panose="02040503050406030204" pitchFamily="18" charset="0"/>
                      </a:rPr>
                      <m:t>𝑭</m:t>
                    </m:r>
                    <m:r>
                      <a:rPr lang="en-US" sz="2000" b="1" i="1" dirty="0" smtClean="0">
                        <a:latin typeface="Cambria Math" panose="02040503050406030204" pitchFamily="18" charset="0"/>
                      </a:rPr>
                      <m:t>= </m:t>
                    </m:r>
                    <m:r>
                      <a:rPr lang="en-US" sz="2000" b="1" i="1" dirty="0" smtClean="0">
                        <a:latin typeface="Cambria Math" panose="02040503050406030204" pitchFamily="18" charset="0"/>
                      </a:rPr>
                      <m:t>𝒎</m:t>
                    </m:r>
                    <m:r>
                      <a:rPr lang="en-US" sz="2000" b="1" i="1" baseline="-25000" dirty="0" smtClean="0">
                        <a:latin typeface="Cambria Math" panose="02040503050406030204" pitchFamily="18" charset="0"/>
                      </a:rPr>
                      <m:t>𝟐</m:t>
                    </m:r>
                    <m:r>
                      <a:rPr lang="en-US" sz="2000" b="1" i="1" dirty="0" smtClean="0">
                        <a:latin typeface="Cambria Math" panose="02040503050406030204" pitchFamily="18" charset="0"/>
                      </a:rPr>
                      <m:t>𝒂</m:t>
                    </m:r>
                    <m:r>
                      <a:rPr lang="en-US" sz="2000" b="1" i="1" baseline="-25000" dirty="0" smtClean="0">
                        <a:latin typeface="Cambria Math" panose="02040503050406030204" pitchFamily="18" charset="0"/>
                      </a:rPr>
                      <m:t>𝒈</m:t>
                    </m:r>
                    <m:r>
                      <a:rPr lang="en-US" sz="2000" b="1" i="1" dirty="0" smtClean="0">
                        <a:latin typeface="Cambria Math" panose="02040503050406030204" pitchFamily="18" charset="0"/>
                      </a:rPr>
                      <m:t> =</m:t>
                    </m:r>
                    <m:r>
                      <a:rPr lang="en-US" sz="2000" b="1" i="1" dirty="0" smtClean="0">
                        <a:latin typeface="Cambria Math" panose="02040503050406030204" pitchFamily="18" charset="0"/>
                      </a:rPr>
                      <m:t>𝑮</m:t>
                    </m:r>
                    <m:f>
                      <m:fPr>
                        <m:ctrlPr>
                          <a:rPr lang="en-US" sz="2000" b="1" i="1">
                            <a:latin typeface="Cambria Math" panose="02040503050406030204" pitchFamily="18" charset="0"/>
                          </a:rPr>
                        </m:ctrlPr>
                      </m:fPr>
                      <m:num>
                        <m:sSub>
                          <m:sSubPr>
                            <m:ctrlPr>
                              <a:rPr lang="en-US" sz="2000" b="1" i="1">
                                <a:latin typeface="Cambria Math" panose="02040503050406030204" pitchFamily="18" charset="0"/>
                              </a:rPr>
                            </m:ctrlPr>
                          </m:sSubPr>
                          <m:e>
                            <m:r>
                              <a:rPr lang="en-US" sz="2000" b="1" i="1">
                                <a:latin typeface="Cambria Math" panose="02040503050406030204" pitchFamily="18" charset="0"/>
                              </a:rPr>
                              <m:t>𝒎</m:t>
                            </m:r>
                          </m:e>
                          <m:sub>
                            <m:r>
                              <a:rPr lang="en-US" sz="2000" b="1" i="1">
                                <a:latin typeface="Cambria Math" panose="02040503050406030204" pitchFamily="18" charset="0"/>
                              </a:rPr>
                              <m:t>𝟏</m:t>
                            </m:r>
                          </m:sub>
                        </m:sSub>
                        <m:sSub>
                          <m:sSubPr>
                            <m:ctrlPr>
                              <a:rPr lang="en-US" sz="2000" b="1" i="1">
                                <a:latin typeface="Cambria Math" panose="02040503050406030204" pitchFamily="18" charset="0"/>
                              </a:rPr>
                            </m:ctrlPr>
                          </m:sSubPr>
                          <m:e>
                            <m:r>
                              <a:rPr lang="en-US" sz="2000" b="1" i="1">
                                <a:latin typeface="Cambria Math" panose="02040503050406030204" pitchFamily="18" charset="0"/>
                              </a:rPr>
                              <m:t>𝒎</m:t>
                            </m:r>
                          </m:e>
                          <m:sub>
                            <m:r>
                              <a:rPr lang="en-US" sz="2000" b="1" i="1">
                                <a:latin typeface="Cambria Math" panose="02040503050406030204" pitchFamily="18" charset="0"/>
                              </a:rPr>
                              <m:t>𝟐</m:t>
                            </m:r>
                          </m:sub>
                        </m:sSub>
                      </m:num>
                      <m:den>
                        <m:sSup>
                          <m:sSupPr>
                            <m:ctrlPr>
                              <a:rPr lang="en-US" sz="2000" b="1" i="1">
                                <a:latin typeface="Cambria Math" panose="02040503050406030204" pitchFamily="18" charset="0"/>
                              </a:rPr>
                            </m:ctrlPr>
                          </m:sSupPr>
                          <m:e>
                            <m:r>
                              <a:rPr lang="en-US" sz="2000" b="1" i="1">
                                <a:latin typeface="Cambria Math" panose="02040503050406030204" pitchFamily="18" charset="0"/>
                              </a:rPr>
                              <m:t>𝒓</m:t>
                            </m:r>
                          </m:e>
                          <m:sup>
                            <m:r>
                              <a:rPr lang="en-US" sz="2000" b="1" i="1">
                                <a:latin typeface="Cambria Math" panose="02040503050406030204" pitchFamily="18" charset="0"/>
                              </a:rPr>
                              <m:t>𝟐</m:t>
                            </m:r>
                          </m:sup>
                        </m:sSup>
                      </m:den>
                    </m:f>
                  </m:oMath>
                </a14:m>
                <a:endParaRPr lang="en-US" sz="2000" b="1" dirty="0"/>
              </a:p>
              <a:p>
                <a14:m>
                  <m:oMath xmlns:m="http://schemas.openxmlformats.org/officeDocument/2006/math">
                    <m:r>
                      <a:rPr lang="en-US" sz="2000" b="1" i="1" dirty="0">
                        <a:latin typeface="Cambria Math" panose="02040503050406030204" pitchFamily="18" charset="0"/>
                      </a:rPr>
                      <m:t> </m:t>
                    </m:r>
                    <m:r>
                      <a:rPr lang="en-US" sz="2000" b="1" i="1" dirty="0" smtClean="0">
                        <a:latin typeface="Cambria Math" panose="02040503050406030204" pitchFamily="18" charset="0"/>
                      </a:rPr>
                      <m:t>𝒈</m:t>
                    </m:r>
                    <m:r>
                      <a:rPr lang="en-US" sz="2000" b="1" i="1" dirty="0">
                        <a:latin typeface="Cambria Math" panose="02040503050406030204" pitchFamily="18" charset="0"/>
                      </a:rPr>
                      <m:t>=</m:t>
                    </m:r>
                    <m:r>
                      <a:rPr lang="en-US" sz="2000" b="1" i="1" dirty="0">
                        <a:latin typeface="Cambria Math" panose="02040503050406030204" pitchFamily="18" charset="0"/>
                      </a:rPr>
                      <m:t>𝑮</m:t>
                    </m:r>
                    <m:f>
                      <m:fPr>
                        <m:ctrlPr>
                          <a:rPr lang="en-US" sz="2000" b="1" i="1">
                            <a:latin typeface="Cambria Math" panose="02040503050406030204" pitchFamily="18" charset="0"/>
                          </a:rPr>
                        </m:ctrlPr>
                      </m:fPr>
                      <m:num>
                        <m:r>
                          <a:rPr lang="en-US" sz="2000" b="1" i="1" smtClean="0">
                            <a:latin typeface="Cambria Math" panose="02040503050406030204" pitchFamily="18" charset="0"/>
                          </a:rPr>
                          <m:t>𝑴</m:t>
                        </m:r>
                      </m:num>
                      <m:den>
                        <m:sSup>
                          <m:sSupPr>
                            <m:ctrlPr>
                              <a:rPr lang="en-US" sz="2000" b="1" i="1">
                                <a:latin typeface="Cambria Math" panose="02040503050406030204" pitchFamily="18" charset="0"/>
                              </a:rPr>
                            </m:ctrlPr>
                          </m:sSupPr>
                          <m:e>
                            <m:r>
                              <a:rPr lang="en-US" sz="2000" b="1" i="1">
                                <a:latin typeface="Cambria Math" panose="02040503050406030204" pitchFamily="18" charset="0"/>
                              </a:rPr>
                              <m:t>𝒓</m:t>
                            </m:r>
                          </m:e>
                          <m:sup>
                            <m:r>
                              <a:rPr lang="en-US" sz="2000" b="1" i="1">
                                <a:latin typeface="Cambria Math" panose="02040503050406030204" pitchFamily="18" charset="0"/>
                              </a:rPr>
                              <m:t>𝟐</m:t>
                            </m:r>
                          </m:sup>
                        </m:sSup>
                      </m:den>
                    </m:f>
                  </m:oMath>
                </a14:m>
                <a:endParaRPr lang="en-US" sz="2000" b="1" dirty="0"/>
              </a:p>
              <a:p>
                <a:r>
                  <a:rPr lang="en-US" sz="2000" b="1" dirty="0"/>
                  <a:t>By convention, the symbol for the mass of an astronomical object is capital M. Smaller non planet size masses are still m.</a:t>
                </a:r>
              </a:p>
              <a:p>
                <a:r>
                  <a:rPr lang="en-US" sz="2000" b="1" dirty="0"/>
                  <a:t>Verify that this is equal to 9.8 at the surface of the earth.</a:t>
                </a:r>
              </a:p>
              <a:p>
                <a:endParaRPr lang="en-US" sz="20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6" t="-891" r="-1243"/>
                </a:stretch>
              </a:blipFill>
            </p:spPr>
            <p:txBody>
              <a:bodyPr/>
              <a:lstStyle/>
              <a:p>
                <a:r>
                  <a:rPr lang="en-US">
                    <a:noFill/>
                  </a:rPr>
                  <a:t> </a:t>
                </a:r>
              </a:p>
            </p:txBody>
          </p:sp>
        </mc:Fallback>
      </mc:AlternateContent>
    </p:spTree>
    <p:extLst>
      <p:ext uri="{BB962C8B-B14F-4D97-AF65-F5344CB8AC3E}">
        <p14:creationId xmlns:p14="http://schemas.microsoft.com/office/powerpoint/2010/main" val="1624153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Gravity fields</a:t>
            </a:r>
          </a:p>
        </p:txBody>
      </p:sp>
      <p:sp>
        <p:nvSpPr>
          <p:cNvPr id="3" name="Content Placeholder 2"/>
          <p:cNvSpPr>
            <a:spLocks noGrp="1"/>
          </p:cNvSpPr>
          <p:nvPr>
            <p:ph idx="1"/>
          </p:nvPr>
        </p:nvSpPr>
        <p:spPr>
          <a:xfrm>
            <a:off x="679269" y="2603500"/>
            <a:ext cx="7116378" cy="3980180"/>
          </a:xfrm>
        </p:spPr>
        <p:txBody>
          <a:bodyPr>
            <a:normAutofit/>
          </a:bodyPr>
          <a:lstStyle/>
          <a:p>
            <a:r>
              <a:rPr lang="en-US" sz="2000" b="1" dirty="0"/>
              <a:t>Gravitational forces apply over a distance.  When a force has an effect without direct contact, it is a </a:t>
            </a:r>
            <a:r>
              <a:rPr lang="en-US" sz="2000" b="1" u="sng" dirty="0"/>
              <a:t>field force</a:t>
            </a:r>
            <a:r>
              <a:rPr lang="en-US" sz="2000" b="1" dirty="0"/>
              <a:t>.</a:t>
            </a:r>
          </a:p>
          <a:p>
            <a:r>
              <a:rPr lang="en-US" sz="2000" b="1" dirty="0"/>
              <a:t>Gravitational fields are represented by radial lines that point toward the center of mass that is creating a gravitational acceleration.</a:t>
            </a:r>
          </a:p>
          <a:p>
            <a:r>
              <a:rPr lang="en-US" sz="2000" b="1" dirty="0"/>
              <a:t>The lines are evenly distributed, indicating that the force is uniform in all directions. </a:t>
            </a:r>
          </a:p>
          <a:p>
            <a:r>
              <a:rPr lang="en-US" sz="2000" b="1" dirty="0"/>
              <a:t>The density of lines represents the magnitude of the force. It is highest close to the mass, and decreases farther away.</a:t>
            </a:r>
          </a:p>
          <a:p>
            <a:endParaRPr lang="en-US" b="1" dirty="0"/>
          </a:p>
        </p:txBody>
      </p:sp>
      <p:pic>
        <p:nvPicPr>
          <p:cNvPr id="4" name="Picture 3"/>
          <p:cNvPicPr>
            <a:picLocks noChangeAspect="1"/>
          </p:cNvPicPr>
          <p:nvPr/>
        </p:nvPicPr>
        <p:blipFill rotWithShape="1">
          <a:blip r:embed="rId2"/>
          <a:srcRect l="49007" t="29185" r="24787" b="28018"/>
          <a:stretch/>
        </p:blipFill>
        <p:spPr>
          <a:xfrm>
            <a:off x="8037466" y="2448733"/>
            <a:ext cx="3409628" cy="3130657"/>
          </a:xfrm>
          <a:prstGeom prst="rect">
            <a:avLst/>
          </a:prstGeom>
        </p:spPr>
      </p:pic>
    </p:spTree>
    <p:extLst>
      <p:ext uri="{BB962C8B-B14F-4D97-AF65-F5344CB8AC3E}">
        <p14:creationId xmlns:p14="http://schemas.microsoft.com/office/powerpoint/2010/main" val="3144436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Gravitational field on earth</a:t>
            </a:r>
          </a:p>
        </p:txBody>
      </p:sp>
      <p:sp>
        <p:nvSpPr>
          <p:cNvPr id="3" name="Content Placeholder 2"/>
          <p:cNvSpPr>
            <a:spLocks noGrp="1"/>
          </p:cNvSpPr>
          <p:nvPr>
            <p:ph idx="1"/>
          </p:nvPr>
        </p:nvSpPr>
        <p:spPr>
          <a:xfrm>
            <a:off x="1154955" y="2603500"/>
            <a:ext cx="5633303" cy="3416300"/>
          </a:xfrm>
        </p:spPr>
        <p:txBody>
          <a:bodyPr>
            <a:normAutofit/>
          </a:bodyPr>
          <a:lstStyle/>
          <a:p>
            <a:r>
              <a:rPr lang="en-US" sz="2000" b="1" dirty="0"/>
              <a:t>Very close to the surface of a large mass, the gravitational field is approximately uniform and vertical.</a:t>
            </a:r>
          </a:p>
          <a:p>
            <a:r>
              <a:rPr lang="en-US" sz="2000" b="1" dirty="0"/>
              <a:t>That is why we have been able to treat </a:t>
            </a:r>
            <a:r>
              <a:rPr lang="en-US" sz="2000" b="1" i="1" dirty="0"/>
              <a:t>g</a:t>
            </a:r>
            <a:r>
              <a:rPr lang="en-US" sz="2000" b="1" dirty="0"/>
              <a:t> as a constant everywhere on earth.</a:t>
            </a:r>
          </a:p>
        </p:txBody>
      </p:sp>
      <p:pic>
        <p:nvPicPr>
          <p:cNvPr id="4" name="Picture 3"/>
          <p:cNvPicPr>
            <a:picLocks noChangeAspect="1"/>
          </p:cNvPicPr>
          <p:nvPr/>
        </p:nvPicPr>
        <p:blipFill rotWithShape="1">
          <a:blip r:embed="rId2"/>
          <a:srcRect l="53653" t="41684" r="25145" b="15943"/>
          <a:stretch/>
        </p:blipFill>
        <p:spPr>
          <a:xfrm>
            <a:off x="8367033" y="2761819"/>
            <a:ext cx="2758699" cy="3099661"/>
          </a:xfrm>
          <a:prstGeom prst="rect">
            <a:avLst/>
          </a:prstGeom>
        </p:spPr>
      </p:pic>
    </p:spTree>
    <p:extLst>
      <p:ext uri="{BB962C8B-B14F-4D97-AF65-F5344CB8AC3E}">
        <p14:creationId xmlns:p14="http://schemas.microsoft.com/office/powerpoint/2010/main" val="3311741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Orbital motion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54954" y="2616752"/>
                <a:ext cx="10096142" cy="3416300"/>
              </a:xfrm>
            </p:spPr>
            <p:txBody>
              <a:bodyPr>
                <a:normAutofit fontScale="85000" lnSpcReduction="20000"/>
              </a:bodyPr>
              <a:lstStyle/>
              <a:p>
                <a:r>
                  <a:rPr lang="en-US" sz="2000" b="1" dirty="0"/>
                  <a:t>When an object is in orbit around another mass, the gravitational force is the centripetal force. So you set the two equations equal.</a:t>
                </a:r>
              </a:p>
              <a:p>
                <a14:m>
                  <m:oMath xmlns:m="http://schemas.openxmlformats.org/officeDocument/2006/math">
                    <m:f>
                      <m:fPr>
                        <m:ctrlPr>
                          <a:rPr lang="en-US" sz="2000" b="1" i="1" smtClean="0">
                            <a:latin typeface="Cambria Math" panose="02040503050406030204" pitchFamily="18" charset="0"/>
                          </a:rPr>
                        </m:ctrlPr>
                      </m:fPr>
                      <m:num>
                        <m:r>
                          <a:rPr lang="en-US" sz="2000" b="1" i="1" smtClean="0">
                            <a:latin typeface="Cambria Math" panose="02040503050406030204" pitchFamily="18" charset="0"/>
                          </a:rPr>
                          <m:t>𝒎</m:t>
                        </m:r>
                        <m:sSup>
                          <m:sSupPr>
                            <m:ctrlPr>
                              <a:rPr lang="en-US" sz="2000" b="1" i="1" smtClean="0">
                                <a:latin typeface="Cambria Math" panose="02040503050406030204" pitchFamily="18" charset="0"/>
                              </a:rPr>
                            </m:ctrlPr>
                          </m:sSupPr>
                          <m:e>
                            <m:r>
                              <a:rPr lang="en-US" sz="2000" b="1" i="1" smtClean="0">
                                <a:latin typeface="Cambria Math" panose="02040503050406030204" pitchFamily="18" charset="0"/>
                              </a:rPr>
                              <m:t>𝒗</m:t>
                            </m:r>
                          </m:e>
                          <m:sup>
                            <m:r>
                              <a:rPr lang="en-US" sz="2000" b="1" i="1" smtClean="0">
                                <a:latin typeface="Cambria Math" panose="02040503050406030204" pitchFamily="18" charset="0"/>
                              </a:rPr>
                              <m:t>𝟐</m:t>
                            </m:r>
                          </m:sup>
                        </m:sSup>
                      </m:num>
                      <m:den>
                        <m:r>
                          <a:rPr lang="en-US" sz="2000" b="1" i="1" smtClean="0">
                            <a:latin typeface="Cambria Math" panose="02040503050406030204" pitchFamily="18" charset="0"/>
                          </a:rPr>
                          <m:t>𝒓</m:t>
                        </m:r>
                      </m:den>
                    </m:f>
                    <m:r>
                      <a:rPr lang="en-US" sz="2000" b="1" i="1" smtClean="0">
                        <a:latin typeface="Cambria Math" panose="02040503050406030204" pitchFamily="18" charset="0"/>
                      </a:rPr>
                      <m:t>=</m:t>
                    </m:r>
                    <m:r>
                      <a:rPr lang="en-US" sz="2000" b="1" i="1" dirty="0">
                        <a:latin typeface="Cambria Math" panose="02040503050406030204" pitchFamily="18" charset="0"/>
                      </a:rPr>
                      <m:t>𝑮</m:t>
                    </m:r>
                    <m:f>
                      <m:fPr>
                        <m:ctrlPr>
                          <a:rPr lang="en-US" sz="2000" b="1" i="1">
                            <a:latin typeface="Cambria Math" panose="02040503050406030204" pitchFamily="18" charset="0"/>
                          </a:rPr>
                        </m:ctrlPr>
                      </m:fPr>
                      <m:num>
                        <m:r>
                          <a:rPr lang="en-US" sz="2000" b="1" i="1" smtClean="0">
                            <a:latin typeface="Cambria Math" panose="02040503050406030204" pitchFamily="18" charset="0"/>
                          </a:rPr>
                          <m:t>𝒎𝑴</m:t>
                        </m:r>
                      </m:num>
                      <m:den>
                        <m:sSup>
                          <m:sSupPr>
                            <m:ctrlPr>
                              <a:rPr lang="en-US" sz="2000" b="1" i="1">
                                <a:latin typeface="Cambria Math" panose="02040503050406030204" pitchFamily="18" charset="0"/>
                              </a:rPr>
                            </m:ctrlPr>
                          </m:sSupPr>
                          <m:e>
                            <m:r>
                              <a:rPr lang="en-US" sz="2000" b="1" i="1">
                                <a:latin typeface="Cambria Math" panose="02040503050406030204" pitchFamily="18" charset="0"/>
                              </a:rPr>
                              <m:t>𝒓</m:t>
                            </m:r>
                          </m:e>
                          <m:sup>
                            <m:r>
                              <a:rPr lang="en-US" sz="2000" b="1" i="1">
                                <a:latin typeface="Cambria Math" panose="02040503050406030204" pitchFamily="18" charset="0"/>
                              </a:rPr>
                              <m:t>𝟐</m:t>
                            </m:r>
                          </m:sup>
                        </m:sSup>
                      </m:den>
                    </m:f>
                  </m:oMath>
                </a14:m>
                <a:r>
                  <a:rPr lang="en-US" sz="2000" b="1" dirty="0"/>
                  <a:t>  	</a:t>
                </a:r>
              </a:p>
              <a:p>
                <a:r>
                  <a:rPr lang="en-US" sz="2000" b="1" dirty="0"/>
                  <a:t>Where m is the mass of the satellite and M is the mass of the planet.  r is the distance between the planet and the satellite. </a:t>
                </a:r>
              </a:p>
              <a:p>
                <a:r>
                  <a:rPr lang="en-US" sz="2000" b="1" dirty="0"/>
                  <a:t>I prefer to solve problems from this point, but there are some interesting equations others to possibly memorize.</a:t>
                </a:r>
              </a:p>
              <a:p>
                <a:r>
                  <a:rPr lang="en-US" sz="2000" b="1" dirty="0"/>
                  <a:t>If you cancel m and r and solve this equation for v you get:</a:t>
                </a:r>
              </a:p>
              <a:p>
                <a:r>
                  <a:rPr lang="en-US" sz="2000" b="1" dirty="0"/>
                  <a:t>Orbital speed: </a:t>
                </a:r>
                <a14:m>
                  <m:oMath xmlns:m="http://schemas.openxmlformats.org/officeDocument/2006/math">
                    <m:r>
                      <a:rPr lang="en-US" sz="2000" b="1" i="1" smtClean="0">
                        <a:latin typeface="Cambria Math" panose="02040503050406030204" pitchFamily="18" charset="0"/>
                      </a:rPr>
                      <m:t>𝒗</m:t>
                    </m:r>
                    <m:r>
                      <a:rPr lang="en-US" sz="2000" b="1" i="1" smtClean="0">
                        <a:latin typeface="Cambria Math" panose="02040503050406030204" pitchFamily="18" charset="0"/>
                      </a:rPr>
                      <m:t>=</m:t>
                    </m:r>
                    <m:rad>
                      <m:radPr>
                        <m:degHide m:val="on"/>
                        <m:ctrlPr>
                          <a:rPr lang="en-US" sz="2000" b="1" i="1" smtClean="0">
                            <a:latin typeface="Cambria Math" panose="02040503050406030204" pitchFamily="18" charset="0"/>
                          </a:rPr>
                        </m:ctrlPr>
                      </m:radPr>
                      <m:deg/>
                      <m:e>
                        <m:f>
                          <m:fPr>
                            <m:ctrlPr>
                              <a:rPr lang="en-US" sz="2000" b="1" i="1" smtClean="0">
                                <a:latin typeface="Cambria Math" panose="02040503050406030204" pitchFamily="18" charset="0"/>
                              </a:rPr>
                            </m:ctrlPr>
                          </m:fPr>
                          <m:num>
                            <m:r>
                              <a:rPr lang="en-US" sz="2000" b="1" i="1" smtClean="0">
                                <a:latin typeface="Cambria Math" panose="02040503050406030204" pitchFamily="18" charset="0"/>
                              </a:rPr>
                              <m:t>𝑮𝑴</m:t>
                            </m:r>
                          </m:num>
                          <m:den>
                            <m:r>
                              <a:rPr lang="en-US" sz="2000" b="1" i="1" smtClean="0">
                                <a:latin typeface="Cambria Math" panose="02040503050406030204" pitchFamily="18" charset="0"/>
                              </a:rPr>
                              <m:t>𝒓</m:t>
                            </m:r>
                          </m:den>
                        </m:f>
                      </m:e>
                    </m:rad>
                  </m:oMath>
                </a14:m>
                <a:r>
                  <a:rPr lang="en-US" sz="2000" b="1" dirty="0"/>
                  <a:t>   But even if you can’t remember it, it’s easy to derive.</a:t>
                </a:r>
              </a:p>
              <a:p>
                <a:r>
                  <a:rPr lang="en-US" sz="2000" b="1" dirty="0"/>
                  <a:t>Then recall v = 2</a:t>
                </a:r>
                <a:r>
                  <a:rPr lang="en-US" sz="2000" b="1" dirty="0">
                    <a:sym typeface="Euclid Symbol" panose="05050102010706020507" pitchFamily="18" charset="2"/>
                  </a:rPr>
                  <a:t>r/T   so </a:t>
                </a:r>
                <a14:m>
                  <m:oMath xmlns:m="http://schemas.openxmlformats.org/officeDocument/2006/math">
                    <m:sSup>
                      <m:sSupPr>
                        <m:ctrlPr>
                          <a:rPr lang="en-US" sz="2000" b="1" i="1" smtClean="0">
                            <a:latin typeface="Cambria Math" panose="02040503050406030204" pitchFamily="18" charset="0"/>
                          </a:rPr>
                        </m:ctrlPr>
                      </m:sSupPr>
                      <m:e>
                        <m:r>
                          <a:rPr lang="en-US" sz="2000" b="1" i="1" smtClean="0">
                            <a:latin typeface="Cambria Math" panose="02040503050406030204" pitchFamily="18" charset="0"/>
                          </a:rPr>
                          <m:t>𝑻</m:t>
                        </m:r>
                      </m:e>
                      <m:sup>
                        <m:r>
                          <a:rPr lang="en-US" sz="2000" b="1" i="1" smtClean="0">
                            <a:latin typeface="Cambria Math" panose="02040503050406030204" pitchFamily="18" charset="0"/>
                          </a:rPr>
                          <m:t>𝟐</m:t>
                        </m:r>
                      </m:sup>
                    </m:sSup>
                    <m:r>
                      <a:rPr lang="en-US" sz="2000" b="1" i="1" smtClean="0">
                        <a:latin typeface="Cambria Math" panose="02040503050406030204" pitchFamily="18" charset="0"/>
                      </a:rPr>
                      <m:t>=</m:t>
                    </m:r>
                    <m:f>
                      <m:fPr>
                        <m:ctrlPr>
                          <a:rPr lang="en-US" sz="2000" b="1" i="1" smtClean="0">
                            <a:latin typeface="Cambria Math" panose="02040503050406030204" pitchFamily="18" charset="0"/>
                          </a:rPr>
                        </m:ctrlPr>
                      </m:fPr>
                      <m:num>
                        <m:r>
                          <a:rPr lang="en-US" sz="2000" b="1" i="1" smtClean="0">
                            <a:latin typeface="Cambria Math" panose="02040503050406030204" pitchFamily="18" charset="0"/>
                          </a:rPr>
                          <m:t>𝟒</m:t>
                        </m:r>
                        <m:sSup>
                          <m:sSupPr>
                            <m:ctrlPr>
                              <a:rPr lang="en-US" sz="2000" b="1" i="1" smtClean="0">
                                <a:latin typeface="Cambria Math" panose="02040503050406030204" pitchFamily="18" charset="0"/>
                              </a:rPr>
                            </m:ctrlPr>
                          </m:sSupPr>
                          <m:e>
                            <m:r>
                              <a:rPr lang="en-US" sz="2000" b="1" i="1" smtClean="0">
                                <a:latin typeface="Cambria Math" panose="02040503050406030204" pitchFamily="18" charset="0"/>
                                <a:ea typeface="Cambria Math" panose="02040503050406030204" pitchFamily="18" charset="0"/>
                              </a:rPr>
                              <m:t>𝝅</m:t>
                            </m:r>
                          </m:e>
                          <m:sup>
                            <m:r>
                              <a:rPr lang="en-US" sz="2000" b="1" i="1" smtClean="0">
                                <a:latin typeface="Cambria Math" panose="02040503050406030204" pitchFamily="18" charset="0"/>
                              </a:rPr>
                              <m:t>𝟐</m:t>
                            </m:r>
                          </m:sup>
                        </m:sSup>
                        <m:sSup>
                          <m:sSupPr>
                            <m:ctrlPr>
                              <a:rPr lang="en-US" sz="2000" b="1" i="1" smtClean="0">
                                <a:latin typeface="Cambria Math" panose="02040503050406030204" pitchFamily="18" charset="0"/>
                              </a:rPr>
                            </m:ctrlPr>
                          </m:sSupPr>
                          <m:e>
                            <m:r>
                              <a:rPr lang="en-US" sz="2000" b="1" i="1" smtClean="0">
                                <a:latin typeface="Cambria Math" panose="02040503050406030204" pitchFamily="18" charset="0"/>
                              </a:rPr>
                              <m:t>𝒓</m:t>
                            </m:r>
                          </m:e>
                          <m:sup>
                            <m:r>
                              <a:rPr lang="en-US" sz="2000" b="1" i="1" smtClean="0">
                                <a:latin typeface="Cambria Math" panose="02040503050406030204" pitchFamily="18" charset="0"/>
                              </a:rPr>
                              <m:t>𝟑</m:t>
                            </m:r>
                          </m:sup>
                        </m:sSup>
                      </m:num>
                      <m:den>
                        <m:r>
                          <a:rPr lang="en-US" sz="2000" b="1" i="1" smtClean="0">
                            <a:latin typeface="Cambria Math" panose="02040503050406030204" pitchFamily="18" charset="0"/>
                          </a:rPr>
                          <m:t>𝑮𝑴</m:t>
                        </m:r>
                      </m:den>
                    </m:f>
                  </m:oMath>
                </a14:m>
                <a:r>
                  <a:rPr lang="en-US" sz="2000" b="1" dirty="0"/>
                  <a:t> which is roughly </a:t>
                </a:r>
                <a:r>
                  <a:rPr lang="en-US" sz="2000" b="1" dirty="0" err="1"/>
                  <a:t>Keplar’s</a:t>
                </a:r>
                <a:r>
                  <a:rPr lang="en-US" sz="2000" b="1" dirty="0"/>
                  <a:t> third law. Do this derivation.</a:t>
                </a:r>
              </a:p>
              <a:p>
                <a:endParaRPr lang="en-US" sz="2000" b="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54954" y="2616752"/>
                <a:ext cx="10096142" cy="3416300"/>
              </a:xfrm>
              <a:blipFill>
                <a:blip r:embed="rId2"/>
                <a:stretch>
                  <a:fillRect l="-60" t="-1961" b="-1248"/>
                </a:stretch>
              </a:blipFill>
            </p:spPr>
            <p:txBody>
              <a:bodyPr/>
              <a:lstStyle/>
              <a:p>
                <a:r>
                  <a:rPr lang="en-US">
                    <a:noFill/>
                  </a:rPr>
                  <a:t> </a:t>
                </a:r>
              </a:p>
            </p:txBody>
          </p:sp>
        </mc:Fallback>
      </mc:AlternateContent>
    </p:spTree>
    <p:extLst>
      <p:ext uri="{BB962C8B-B14F-4D97-AF65-F5344CB8AC3E}">
        <p14:creationId xmlns:p14="http://schemas.microsoft.com/office/powerpoint/2010/main" val="2339128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orbit problem</a:t>
            </a:r>
          </a:p>
        </p:txBody>
      </p:sp>
      <p:sp>
        <p:nvSpPr>
          <p:cNvPr id="3" name="Content Placeholder 2"/>
          <p:cNvSpPr>
            <a:spLocks noGrp="1"/>
          </p:cNvSpPr>
          <p:nvPr>
            <p:ph idx="1"/>
          </p:nvPr>
        </p:nvSpPr>
        <p:spPr/>
        <p:txBody>
          <a:bodyPr>
            <a:normAutofit/>
          </a:bodyPr>
          <a:lstStyle/>
          <a:p>
            <a:r>
              <a:rPr lang="en-US" sz="2000" b="1" dirty="0"/>
              <a:t>Determine the height needed for a geosynchronous satellite. (Always located above the same point on earth)</a:t>
            </a:r>
          </a:p>
          <a:p>
            <a:endParaRPr lang="en-US" sz="2000" b="1" dirty="0"/>
          </a:p>
          <a:p>
            <a:endParaRPr lang="en-US" sz="2000" b="1" dirty="0"/>
          </a:p>
          <a:p>
            <a:r>
              <a:rPr lang="en-US" sz="2000" b="1" dirty="0"/>
              <a:t>What is the speed of this satellite? </a:t>
            </a:r>
          </a:p>
        </p:txBody>
      </p:sp>
    </p:spTree>
    <p:extLst>
      <p:ext uri="{BB962C8B-B14F-4D97-AF65-F5344CB8AC3E}">
        <p14:creationId xmlns:p14="http://schemas.microsoft.com/office/powerpoint/2010/main" val="1250672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7D994-68DC-4B6C-9283-02E516046C42}"/>
              </a:ext>
            </a:extLst>
          </p:cNvPr>
          <p:cNvSpPr>
            <a:spLocks noGrp="1"/>
          </p:cNvSpPr>
          <p:nvPr>
            <p:ph type="title"/>
          </p:nvPr>
        </p:nvSpPr>
        <p:spPr/>
        <p:txBody>
          <a:bodyPr/>
          <a:lstStyle/>
          <a:p>
            <a:r>
              <a:rPr lang="en-US" dirty="0"/>
              <a:t>Testing Astrology</a:t>
            </a:r>
          </a:p>
        </p:txBody>
      </p:sp>
      <p:sp>
        <p:nvSpPr>
          <p:cNvPr id="3" name="Content Placeholder 2">
            <a:extLst>
              <a:ext uri="{FF2B5EF4-FFF2-40B4-BE49-F238E27FC236}">
                <a16:creationId xmlns:a16="http://schemas.microsoft.com/office/drawing/2014/main" id="{A59DEFE1-B165-4E09-BEB6-9172DCB1C3BA}"/>
              </a:ext>
            </a:extLst>
          </p:cNvPr>
          <p:cNvSpPr>
            <a:spLocks noGrp="1"/>
          </p:cNvSpPr>
          <p:nvPr>
            <p:ph idx="1"/>
          </p:nvPr>
        </p:nvSpPr>
        <p:spPr/>
        <p:txBody>
          <a:bodyPr>
            <a:normAutofit fontScale="92500"/>
          </a:bodyPr>
          <a:lstStyle/>
          <a:p>
            <a:r>
              <a:rPr lang="en-US" sz="2400" b="1" dirty="0">
                <a:sym typeface="Euclid Extra" panose="02050502000505020303" pitchFamily="18" charset="2"/>
              </a:rPr>
              <a:t>What is a) the force between a 70 kg doctor and a 3.5 kg new born infant at 30 cm or b) the sun and the infant at the same time? c) How many orders of magnitude difference are these two gravitational forces and which is greater?</a:t>
            </a:r>
          </a:p>
          <a:p>
            <a:r>
              <a:rPr lang="en-US" sz="2400" b="1" dirty="0">
                <a:sym typeface="Euclid Extra" panose="02050502000505020303" pitchFamily="18" charset="2"/>
              </a:rPr>
              <a:t>(Note: The relative position of the sun on the starfield back drop is the basis of astrology. The only possible physical mechanism for this interaction is the differences in this sun gravity on the infant with different star fields.)</a:t>
            </a:r>
            <a:endParaRPr lang="en-US" sz="2800" b="1" dirty="0">
              <a:sym typeface="Euclid Extra" panose="02050502000505020303" pitchFamily="18" charset="2"/>
            </a:endParaRPr>
          </a:p>
          <a:p>
            <a:endParaRPr lang="en-US" dirty="0"/>
          </a:p>
        </p:txBody>
      </p:sp>
    </p:spTree>
    <p:extLst>
      <p:ext uri="{BB962C8B-B14F-4D97-AF65-F5344CB8AC3E}">
        <p14:creationId xmlns:p14="http://schemas.microsoft.com/office/powerpoint/2010/main" val="16601128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57422</TotalTime>
  <Words>681</Words>
  <Application>Microsoft Office PowerPoint</Application>
  <PresentationFormat>Widescreen</PresentationFormat>
  <Paragraphs>55</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Cambria Math</vt:lpstr>
      <vt:lpstr>Century Gothic</vt:lpstr>
      <vt:lpstr>Wingdings 3</vt:lpstr>
      <vt:lpstr>Ion Boardroom</vt:lpstr>
      <vt:lpstr>Physics 2 – April 20, 2020</vt:lpstr>
      <vt:lpstr>Gravitational Force</vt:lpstr>
      <vt:lpstr>Problems</vt:lpstr>
      <vt:lpstr>Acceleration due to gravity</vt:lpstr>
      <vt:lpstr>Gravity fields</vt:lpstr>
      <vt:lpstr>Gravitational field on earth</vt:lpstr>
      <vt:lpstr>Orbital motion</vt:lpstr>
      <vt:lpstr>Sample orbit problem</vt:lpstr>
      <vt:lpstr>Testing Astrology</vt:lpstr>
      <vt:lpstr>Assignment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1818 ACC Chemistry</dc:title>
  <dc:creator>Melissa Triplett</dc:creator>
  <cp:lastModifiedBy>Triplett, Melissa J.</cp:lastModifiedBy>
  <cp:revision>589</cp:revision>
  <dcterms:created xsi:type="dcterms:W3CDTF">2015-08-11T02:33:52Z</dcterms:created>
  <dcterms:modified xsi:type="dcterms:W3CDTF">2020-04-20T02:55:57Z</dcterms:modified>
</cp:coreProperties>
</file>